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ink/ink1.xml" ContentType="application/inkml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4"/>
  </p:sldMasterIdLst>
  <p:notesMasterIdLst>
    <p:notesMasterId r:id="rId42"/>
  </p:notesMasterIdLst>
  <p:sldIdLst>
    <p:sldId id="337" r:id="rId5"/>
    <p:sldId id="258" r:id="rId6"/>
    <p:sldId id="256" r:id="rId7"/>
    <p:sldId id="339" r:id="rId8"/>
    <p:sldId id="259" r:id="rId9"/>
    <p:sldId id="260" r:id="rId10"/>
    <p:sldId id="261" r:id="rId11"/>
    <p:sldId id="340" r:id="rId12"/>
    <p:sldId id="262" r:id="rId13"/>
    <p:sldId id="263" r:id="rId14"/>
    <p:sldId id="264" r:id="rId15"/>
    <p:sldId id="266" r:id="rId16"/>
    <p:sldId id="342" r:id="rId17"/>
    <p:sldId id="343" r:id="rId18"/>
    <p:sldId id="326" r:id="rId19"/>
    <p:sldId id="265" r:id="rId20"/>
    <p:sldId id="267" r:id="rId21"/>
    <p:sldId id="272" r:id="rId22"/>
    <p:sldId id="335" r:id="rId23"/>
    <p:sldId id="336" r:id="rId24"/>
    <p:sldId id="268" r:id="rId25"/>
    <p:sldId id="329" r:id="rId26"/>
    <p:sldId id="269" r:id="rId27"/>
    <p:sldId id="270" r:id="rId28"/>
    <p:sldId id="341" r:id="rId29"/>
    <p:sldId id="271" r:id="rId30"/>
    <p:sldId id="327" r:id="rId31"/>
    <p:sldId id="333" r:id="rId32"/>
    <p:sldId id="273" r:id="rId33"/>
    <p:sldId id="274" r:id="rId34"/>
    <p:sldId id="328" r:id="rId35"/>
    <p:sldId id="275" r:id="rId36"/>
    <p:sldId id="276" r:id="rId37"/>
    <p:sldId id="331" r:id="rId38"/>
    <p:sldId id="332" r:id="rId39"/>
    <p:sldId id="278" r:id="rId40"/>
    <p:sldId id="338" r:id="rId41"/>
  </p:sldIdLst>
  <p:sldSz cx="9144000" cy="6858000" type="screen4x3"/>
  <p:notesSz cx="6858000" cy="9144000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Calibri" panose="020F0502020204030204" pitchFamily="34" charset="0"/>
        <a:ea typeface="ＭＳ Ｐゴシック" panose="020B060007020508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BC57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1831"/>
    <p:restoredTop sz="94688"/>
  </p:normalViewPr>
  <p:slideViewPr>
    <p:cSldViewPr snapToGrid="0">
      <p:cViewPr>
        <p:scale>
          <a:sx n="75" d="100"/>
          <a:sy n="75" d="100"/>
        </p:scale>
        <p:origin x="-1386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03T17:44:23.3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659 109 24575,'-34'-28'0,"10"-4"0,6 17 0,15-5 0,-20 12 0,15 2 0,-17 6 0,4 0 0,-8 0 0,-20 8 0,7 9 0,-18 9 0,11 6 0,-10 2 0,16-2 0,-15 1 0,27-10 0,1-1 0,10-9 0,7 0 0,6-1 0,-4-5 0,9 4 0,34-10 0,22-5 0,-1-1 0,0-2 0,6-4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A9B60-0388-3340-A1DD-8C74B795207C}" type="datetimeFigureOut">
              <a:rPr lang="en-US" smtClean="0"/>
              <a:pPr/>
              <a:t>9/3/2020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34FA-037C-594D-919E-60FE5E41CE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6792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A734FA-037C-594D-919E-60FE5E41CEB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33117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ja-JP"/>
              <a:t>Click to edit Master subtitle style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6435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748277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352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8384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85800" y="2927422"/>
            <a:ext cx="7772400" cy="1362075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685800" y="4386191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ja-JP" dirty="0"/>
              <a:t>Edit Master text styles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081473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414592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7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8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9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6972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4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95188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3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2729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ja-JP"/>
              <a:t>Click to edit Master title style</a:t>
            </a:r>
            <a:endParaRPr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ja-JP"/>
              <a:t>Edit Master text styles</a:t>
            </a:r>
          </a:p>
          <a:p>
            <a:pPr lvl="1"/>
            <a:r>
              <a:rPr lang="en-US" altLang="ja-JP"/>
              <a:t>Second level</a:t>
            </a:r>
          </a:p>
          <a:p>
            <a:pPr lvl="2"/>
            <a:r>
              <a:rPr lang="en-US" altLang="ja-JP"/>
              <a:t>Third level</a:t>
            </a:r>
          </a:p>
          <a:p>
            <a:pPr lvl="3"/>
            <a:r>
              <a:rPr lang="en-US" altLang="ja-JP"/>
              <a:t>Fourth level</a:t>
            </a:r>
          </a:p>
          <a:p>
            <a:pPr lvl="4"/>
            <a:r>
              <a:rPr lang="en-US" altLang="ja-JP"/>
              <a:t>Fifth level</a:t>
            </a:r>
            <a:endParaRPr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224071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8269" y="719704"/>
            <a:ext cx="2287588" cy="1337695"/>
          </a:xfrm>
        </p:spPr>
        <p:txBody>
          <a:bodyPr anchor="b"/>
          <a:lstStyle>
            <a:lvl1pPr algn="l">
              <a:defRPr sz="20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ja-JP" dirty="0"/>
              <a:t>Click to edit Master title style</a:t>
            </a:r>
            <a:endParaRPr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 hasCustomPrompt="1"/>
          </p:nvPr>
        </p:nvSpPr>
        <p:spPr>
          <a:xfrm>
            <a:off x="3200400" y="969169"/>
            <a:ext cx="5486400" cy="4370274"/>
          </a:xfrm>
        </p:spPr>
        <p:txBody>
          <a:bodyPr rtlCol="0">
            <a:normAutofit/>
          </a:bodyPr>
          <a:lstStyle>
            <a:lvl1pPr marL="0" indent="0">
              <a:buNone/>
              <a:defRPr sz="3200" b="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ja-JP" noProof="0" dirty="0"/>
              <a:t>Picture</a:t>
            </a:r>
            <a:endParaRPr lang="ja-JP" altLang="en-US" noProof="0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57200" y="2319053"/>
            <a:ext cx="2318657" cy="30203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ja-JP"/>
              <a:t>Edit Master text styles</a:t>
            </a:r>
          </a:p>
        </p:txBody>
      </p:sp>
      <p:sp>
        <p:nvSpPr>
          <p:cNvPr id="5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6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30095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6057875"/>
            <a:ext cx="9144000" cy="792088"/>
          </a:xfrm>
          <a:prstGeom prst="rect">
            <a:avLst/>
          </a:prstGeom>
          <a:gradFill flip="none" rotWithShape="1">
            <a:gsLst>
              <a:gs pos="0">
                <a:srgbClr val="5E9EFF"/>
              </a:gs>
              <a:gs pos="80000">
                <a:srgbClr val="85C2FF">
                  <a:alpha val="0"/>
                </a:srgbClr>
              </a:gs>
              <a:gs pos="100000">
                <a:srgbClr val="85C2FF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ja-JP" altLang="en-US"/>
          </a:p>
        </p:txBody>
      </p:sp>
      <p:sp>
        <p:nvSpPr>
          <p:cNvPr id="1029" name="タイトル プレースホルダ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  <a:endParaRPr lang="ja-JP" altLang="en-US"/>
          </a:p>
        </p:txBody>
      </p:sp>
      <p:sp>
        <p:nvSpPr>
          <p:cNvPr id="1030" name="テキスト プレースホルダ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ja-JP" altLang="en-US" dirty="0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527883AD-8834-4ABD-BE29-1F8FEFA9DE1A}" type="datetimeFigureOut">
              <a:rPr lang="en-US" smtClean="0"/>
              <a:pPr/>
              <a:t>9/3/2020</a:t>
            </a:fld>
            <a:endParaRPr lang="en-US" dirty="0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CAA2378E-8D96-41F7-AA00-BADAF3EB474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4" descr="Image result for aiub logo"/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0" y="6141599"/>
            <a:ext cx="724917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702307" y="6057875"/>
            <a:ext cx="45806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eaLnBrk="1" latinLnBrk="1" hangingPunct="1"/>
            <a:endParaRPr lang="en-US" altLang="ja-JP" sz="1600" b="1" i="0" baseline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600" b="1" i="0" baseline="0" dirty="0">
                <a:solidFill>
                  <a:srgbClr val="FF6600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Faculty of Engineering</a:t>
            </a:r>
            <a:endParaRPr lang="en-US" altLang="ja-JP" sz="1600" b="1" i="0" dirty="0">
              <a:solidFill>
                <a:srgbClr val="FF6600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  <a:p>
            <a:pPr algn="l" eaLnBrk="1" latinLnBrk="1" hangingPunct="1"/>
            <a:r>
              <a:rPr lang="en-US" altLang="ja-JP" sz="1600" b="1" i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American</a:t>
            </a:r>
            <a:r>
              <a:rPr lang="en-US" altLang="ja-JP" sz="1600" b="1" i="0" baseline="0" dirty="0">
                <a:solidFill>
                  <a:schemeClr val="tx1"/>
                </a:solidFill>
                <a:latin typeface="Cambria" panose="02040503050406030204" pitchFamily="18" charset="0"/>
                <a:ea typeface="ＭＳ 明朝" panose="02020609040205080304" pitchFamily="17" charset="-128"/>
                <a:cs typeface="Times New Roman" panose="02020603050405020304" pitchFamily="18" charset="0"/>
              </a:rPr>
              <a:t> International University-Bangladesh</a:t>
            </a:r>
            <a:endParaRPr lang="en-US" altLang="ja-JP" sz="1600" b="1" i="0" dirty="0">
              <a:solidFill>
                <a:schemeClr val="tx1"/>
              </a:solidFill>
              <a:latin typeface="Cambria" panose="02040503050406030204" pitchFamily="18" charset="0"/>
              <a:ea typeface="ＭＳ 明朝" panose="02020609040205080304" pitchFamily="17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2553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4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4400">
          <a:solidFill>
            <a:schemeClr val="tx1"/>
          </a:solidFill>
          <a:latin typeface="Calibri" panose="020F0502020204030204" pitchFamily="34" charset="0"/>
          <a:ea typeface="ＭＳ Ｐゴシック"/>
          <a:cs typeface="ＭＳ Ｐゴシック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ＭＳ Ｐゴシック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ＭＳ Ｐゴシック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ＭＳ Ｐゴシック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ＭＳ Ｐゴシック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ＭＳ Ｐゴシック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2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92.png"/><Relationship Id="rId4" Type="http://schemas.openxmlformats.org/officeDocument/2006/relationships/customXml" Target="../ink/ink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xmlns="" id="{C6CE0386-A761-C943-92CF-AFE6F9E58069}"/>
              </a:ext>
            </a:extLst>
          </p:cNvPr>
          <p:cNvSpPr txBox="1">
            <a:spLocks/>
          </p:cNvSpPr>
          <p:nvPr/>
        </p:nvSpPr>
        <p:spPr>
          <a:xfrm>
            <a:off x="1228679" y="833560"/>
            <a:ext cx="6686636" cy="1518872"/>
          </a:xfrm>
          <a:prstGeom prst="rect">
            <a:avLst/>
          </a:prstGeom>
        </p:spPr>
        <p:txBody>
          <a:bodyPr vert="horz" lIns="68580" tIns="34290" rIns="68580" bIns="3429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Electrical Circuits</a:t>
            </a: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30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Final Term</a:t>
            </a:r>
            <a:b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b="1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Lecture - 01</a:t>
            </a:r>
            <a:endParaRPr lang="en-US" sz="2325" b="1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xmlns="" id="{89444D73-D3AD-BE4E-BF80-91DF5E193C04}"/>
              </a:ext>
            </a:extLst>
          </p:cNvPr>
          <p:cNvSpPr txBox="1">
            <a:spLocks/>
          </p:cNvSpPr>
          <p:nvPr/>
        </p:nvSpPr>
        <p:spPr>
          <a:xfrm>
            <a:off x="2938221" y="5247895"/>
            <a:ext cx="3267553" cy="776545"/>
          </a:xfrm>
          <a:prstGeom prst="rect">
            <a:avLst/>
          </a:prstGeom>
        </p:spPr>
        <p:txBody>
          <a:bodyPr vert="horz" lIns="68580" tIns="34290" rIns="68580" bIns="3429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200" b="1" u="sng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Book:</a:t>
            </a: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600" b="1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Introductory Circuit Analysis</a:t>
            </a:r>
          </a:p>
          <a:p>
            <a:pPr algn="ctr">
              <a:lnSpc>
                <a:spcPct val="100000"/>
              </a:lnSpc>
              <a:spcBef>
                <a:spcPts val="450"/>
              </a:spcBef>
            </a:pPr>
            <a:r>
              <a:rPr lang="en-US" sz="12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Robert L. Boylestad, 11</a:t>
            </a:r>
            <a:r>
              <a:rPr lang="en-US" sz="1200" baseline="300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1200" dirty="0">
                <a:solidFill>
                  <a:srgbClr val="008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Edition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C052DE2-2A6F-454A-8C91-D5C4C23A6A9E}"/>
              </a:ext>
            </a:extLst>
          </p:cNvPr>
          <p:cNvSpPr txBox="1"/>
          <p:nvPr/>
        </p:nvSpPr>
        <p:spPr>
          <a:xfrm>
            <a:off x="2361392" y="3961398"/>
            <a:ext cx="44212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Faculty Name: Mr. A N M Shahebul Hasan</a:t>
            </a:r>
          </a:p>
          <a:p>
            <a:pPr algn="ctr"/>
            <a:r>
              <a:rPr lang="en-US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Email ID: </a:t>
            </a:r>
            <a:r>
              <a:rPr lang="en-US" b="1" dirty="0" err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shahebul@aiub.edu</a:t>
            </a:r>
            <a:endParaRPr lang="en-US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4747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BC90FD1-C165-0646-83BC-826C3833A2A2}"/>
              </a:ext>
            </a:extLst>
          </p:cNvPr>
          <p:cNvSpPr/>
          <p:nvPr/>
        </p:nvSpPr>
        <p:spPr>
          <a:xfrm>
            <a:off x="454411" y="1795346"/>
            <a:ext cx="81507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average values of second and third terms of above equation are zero, so the average value of total instantaneous power equals to the constant term which is called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power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or average power or real or active or true or wattfull power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)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A04A9D77-AE9A-1D4C-B2AC-8B2B2C332947}"/>
              </a:ext>
            </a:extLst>
          </p:cNvPr>
          <p:cNvSpPr/>
          <p:nvPr/>
        </p:nvSpPr>
        <p:spPr>
          <a:xfrm>
            <a:off x="454411" y="906484"/>
            <a:ext cx="4726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</a:rPr>
              <a:t>Instantaneous power </a:t>
            </a:r>
            <a:r>
              <a:rPr lang="en-US" dirty="0">
                <a:latin typeface="Times New Roman" panose="02020603050405020304" pitchFamily="18" charset="0"/>
              </a:rPr>
              <a:t>can be written as follows: 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F3C9C15-1C81-F84A-86FF-EC0F9A8FA325}"/>
              </a:ext>
            </a:extLst>
          </p:cNvPr>
          <p:cNvSpPr/>
          <p:nvPr/>
        </p:nvSpPr>
        <p:spPr>
          <a:xfrm>
            <a:off x="2571790" y="1340294"/>
            <a:ext cx="3372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,Italic" pitchFamily="2" charset="0"/>
              </a:rPr>
              <a:t>p</a:t>
            </a:r>
            <a:r>
              <a:rPr lang="en-US" dirty="0">
                <a:latin typeface="Times New Roman" panose="02020603050405020304" pitchFamily="18" charset="0"/>
              </a:rPr>
              <a:t>(</a:t>
            </a:r>
            <a:r>
              <a:rPr lang="en-US" dirty="0">
                <a:latin typeface="Times New Roman,Italic" pitchFamily="2" charset="0"/>
              </a:rPr>
              <a:t>t</a:t>
            </a:r>
            <a:r>
              <a:rPr lang="en-US" dirty="0">
                <a:latin typeface="Times New Roman" panose="02020603050405020304" pitchFamily="18" charset="0"/>
              </a:rPr>
              <a:t>)</a:t>
            </a:r>
            <a:r>
              <a:rPr lang="en-US" dirty="0">
                <a:latin typeface="Symbol" pitchFamily="2" charset="2"/>
              </a:rPr>
              <a:t> </a:t>
            </a:r>
            <a:r>
              <a:rPr lang="en-US" dirty="0">
                <a:latin typeface="Times New Roman,Italic" pitchFamily="2" charset="0"/>
              </a:rPr>
              <a:t>P </a:t>
            </a:r>
            <a:r>
              <a:rPr lang="en-US" dirty="0">
                <a:latin typeface="Symbol" pitchFamily="2" charset="2"/>
              </a:rPr>
              <a:t> </a:t>
            </a:r>
            <a:r>
              <a:rPr lang="en-US" dirty="0">
                <a:latin typeface="Times New Roman,Italic" pitchFamily="2" charset="0"/>
              </a:rPr>
              <a:t>P</a:t>
            </a:r>
            <a:r>
              <a:rPr lang="en-US" dirty="0">
                <a:latin typeface="Times New Roman" panose="02020603050405020304" pitchFamily="18" charset="0"/>
              </a:rPr>
              <a:t>cos2</a:t>
            </a:r>
            <a:r>
              <a:rPr lang="en-US" dirty="0">
                <a:latin typeface="Symbol" pitchFamily="2" charset="2"/>
              </a:rPr>
              <a:t></a:t>
            </a:r>
            <a:r>
              <a:rPr lang="en-US" dirty="0">
                <a:latin typeface="Times New Roman,Italic" pitchFamily="2" charset="0"/>
              </a:rPr>
              <a:t>t </a:t>
            </a:r>
            <a:r>
              <a:rPr lang="en-US" dirty="0">
                <a:latin typeface="Symbol" pitchFamily="2" charset="2"/>
              </a:rPr>
              <a:t> </a:t>
            </a:r>
            <a:r>
              <a:rPr lang="en-US" dirty="0">
                <a:latin typeface="Times New Roman,Italic" pitchFamily="2" charset="0"/>
              </a:rPr>
              <a:t>Q</a:t>
            </a:r>
            <a:r>
              <a:rPr lang="en-US" dirty="0">
                <a:latin typeface="Times New Roman" panose="02020603050405020304" pitchFamily="18" charset="0"/>
              </a:rPr>
              <a:t>sin2</a:t>
            </a:r>
            <a:r>
              <a:rPr lang="en-US" dirty="0">
                <a:latin typeface="Symbol" pitchFamily="2" charset="2"/>
              </a:rPr>
              <a:t></a:t>
            </a:r>
            <a:r>
              <a:rPr lang="en-US" dirty="0">
                <a:latin typeface="Times New Roman,Italic" pitchFamily="2" charset="0"/>
              </a:rPr>
              <a:t>t </a:t>
            </a:r>
            <a:r>
              <a:rPr lang="en-US" dirty="0">
                <a:latin typeface="Times New Roman" panose="02020603050405020304" pitchFamily="18" charset="0"/>
              </a:rPr>
              <a:t>[W] 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99AD11F-17BF-6347-80B0-CF33BB03C285}"/>
              </a:ext>
            </a:extLst>
          </p:cNvPr>
          <p:cNvSpPr/>
          <p:nvPr/>
        </p:nvSpPr>
        <p:spPr>
          <a:xfrm>
            <a:off x="454411" y="276727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unit </a:t>
            </a:r>
            <a:r>
              <a:rPr lang="en-US" dirty="0">
                <a:latin typeface="Times New Roman" panose="02020603050405020304" pitchFamily="18" charset="0"/>
              </a:rPr>
              <a:t>of real power is called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watt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7E2B86D-0987-DC43-9FE0-2402DAABDBEB}"/>
              </a:ext>
            </a:extLst>
          </p:cNvPr>
          <p:cNvSpPr/>
          <p:nvPr/>
        </p:nvSpPr>
        <p:spPr>
          <a:xfrm>
            <a:off x="466085" y="3131953"/>
            <a:ext cx="4211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 real power is measured by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wattmeter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9E291294-5E1C-FC4C-B99C-3844B9A413F3}"/>
              </a:ext>
            </a:extLst>
          </p:cNvPr>
          <p:cNvSpPr/>
          <p:nvPr/>
        </p:nvSpPr>
        <p:spPr>
          <a:xfrm>
            <a:off x="466085" y="3521921"/>
            <a:ext cx="83074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</a:rPr>
              <a:t>The power or real power or active power or true power or wattfull power can be written as follows: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1EBB49C-E2B2-1D45-98F2-B9942606A21E}"/>
              </a:ext>
            </a:extLst>
          </p:cNvPr>
          <p:cNvSpPr/>
          <p:nvPr/>
        </p:nvSpPr>
        <p:spPr>
          <a:xfrm>
            <a:off x="454411" y="4579127"/>
            <a:ext cx="84408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C"/>
                </a:solidFill>
                <a:latin typeface="Times New Roman,Bold" pitchFamily="2" charset="0"/>
              </a:rPr>
              <a:t>Physical Significance of Power or real power or average power: </a:t>
            </a:r>
            <a:endParaRPr lang="en-US" dirty="0"/>
          </a:p>
          <a:p>
            <a:r>
              <a:rPr lang="en-US" dirty="0">
                <a:latin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power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(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or average power or real or active or true or wattfull power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) </a:t>
            </a:r>
            <a:r>
              <a:rPr lang="en-US" dirty="0">
                <a:latin typeface="Times New Roman" panose="02020603050405020304" pitchFamily="18" charset="0"/>
              </a:rPr>
              <a:t>represents the power which is consumed by load (resistor). </a:t>
            </a:r>
            <a:endParaRPr lang="en-US" dirty="0"/>
          </a:p>
          <a:p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The real power is the power which converts from electrical energy to other form of energy. 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D4A25D9-6934-074B-A993-9249149E0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611" y="235247"/>
            <a:ext cx="6951307" cy="56629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B8C6747B-19A0-D944-A185-F3EF3772EBA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921357" y="3886359"/>
            <a:ext cx="5575813" cy="646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2042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3E438CF-2335-1247-8DAD-000EB00A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24" y="268816"/>
            <a:ext cx="7426152" cy="8318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508D8F79-4532-B142-8375-886142D3E72D}"/>
              </a:ext>
            </a:extLst>
          </p:cNvPr>
          <p:cNvSpPr/>
          <p:nvPr/>
        </p:nvSpPr>
        <p:spPr>
          <a:xfrm>
            <a:off x="406400" y="1232807"/>
            <a:ext cx="828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maximum value of instantaneous reactive or imaginary or quadrature or </a:t>
            </a:r>
            <a:r>
              <a:rPr lang="en-US" dirty="0" err="1">
                <a:latin typeface="Times New Roman" panose="02020603050405020304" pitchFamily="18" charset="0"/>
              </a:rPr>
              <a:t>wattless</a:t>
            </a:r>
            <a:r>
              <a:rPr lang="en-US" dirty="0">
                <a:latin typeface="Times New Roman" panose="02020603050405020304" pitchFamily="18" charset="0"/>
              </a:rPr>
              <a:t> power (or instantaneous reactive volt-ampere) is called the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reactive or imaginary or quadrature or </a:t>
            </a:r>
            <a:r>
              <a:rPr lang="en-US" dirty="0" err="1">
                <a:solidFill>
                  <a:srgbClr val="FF0000"/>
                </a:solidFill>
                <a:latin typeface="Times New Roman,BoldItalic" pitchFamily="2" charset="0"/>
              </a:rPr>
              <a:t>wattless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 power </a:t>
            </a:r>
            <a:r>
              <a:rPr lang="en-US" dirty="0">
                <a:latin typeface="Times New Roman" panose="02020603050405020304" pitchFamily="18" charset="0"/>
              </a:rPr>
              <a:t>(or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reactive volt-ampere</a:t>
            </a:r>
            <a:r>
              <a:rPr lang="en-US" dirty="0">
                <a:latin typeface="Times New Roman" panose="02020603050405020304" pitchFamily="18" charset="0"/>
              </a:rPr>
              <a:t>).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05F36C4-DF92-9045-BFCB-F53E33EE9C73}"/>
              </a:ext>
            </a:extLst>
          </p:cNvPr>
          <p:cNvSpPr/>
          <p:nvPr/>
        </p:nvSpPr>
        <p:spPr>
          <a:xfrm>
            <a:off x="406400" y="2209215"/>
            <a:ext cx="635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unit </a:t>
            </a:r>
            <a:r>
              <a:rPr lang="en-US" dirty="0">
                <a:latin typeface="Times New Roman" panose="02020603050405020304" pitchFamily="18" charset="0"/>
              </a:rPr>
              <a:t>of reactive power is called </a:t>
            </a:r>
            <a:r>
              <a:rPr lang="en-US" dirty="0" err="1">
                <a:solidFill>
                  <a:srgbClr val="FF0000"/>
                </a:solidFill>
                <a:latin typeface="Times New Roman,Bold" pitchFamily="2" charset="0"/>
              </a:rPr>
              <a:t>var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 </a:t>
            </a:r>
            <a:r>
              <a:rPr lang="en-US" dirty="0">
                <a:latin typeface="Times New Roman,Bold" pitchFamily="2" charset="0"/>
              </a:rPr>
              <a:t>(reactive volt-ampere)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E7FDA92A-040A-8F47-8F4E-493E9A4280EC}"/>
              </a:ext>
            </a:extLst>
          </p:cNvPr>
          <p:cNvSpPr/>
          <p:nvPr/>
        </p:nvSpPr>
        <p:spPr>
          <a:xfrm>
            <a:off x="406400" y="263162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reactive power is measured by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varmeter</a:t>
            </a:r>
            <a:r>
              <a:rPr lang="en-US" dirty="0">
                <a:latin typeface="Times New Roman" panose="02020603050405020304" pitchFamily="18" charset="0"/>
              </a:rPr>
              <a:t>.  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9EEE0CE-67D0-3140-9A58-3EFDE460C74C}"/>
              </a:ext>
            </a:extLst>
          </p:cNvPr>
          <p:cNvSpPr/>
          <p:nvPr/>
        </p:nvSpPr>
        <p:spPr>
          <a:xfrm>
            <a:off x="406400" y="3156667"/>
            <a:ext cx="833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instantaneous reactive or imaginary or quadrature or </a:t>
            </a:r>
            <a:r>
              <a:rPr lang="en-US" dirty="0" err="1">
                <a:latin typeface="Times New Roman" panose="02020603050405020304" pitchFamily="18" charset="0"/>
              </a:rPr>
              <a:t>wattless</a:t>
            </a:r>
            <a:r>
              <a:rPr lang="en-US" dirty="0">
                <a:latin typeface="Times New Roman" panose="02020603050405020304" pitchFamily="18" charset="0"/>
              </a:rPr>
              <a:t> power (or </a:t>
            </a:r>
            <a:r>
              <a:rPr lang="en-US" dirty="0" err="1">
                <a:latin typeface="Times New Roman" panose="02020603050405020304" pitchFamily="18" charset="0"/>
              </a:rPr>
              <a:t>instanatneous</a:t>
            </a:r>
            <a:r>
              <a:rPr lang="en-US" dirty="0">
                <a:latin typeface="Times New Roman" panose="02020603050405020304" pitchFamily="18" charset="0"/>
              </a:rPr>
              <a:t> reactive volt-ampere) can be written as follows: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95D02788-49E5-ED4D-BC4C-A820FC3D5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3919685"/>
            <a:ext cx="3911600" cy="533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19897FF6-2DE1-E34D-8974-5282697C9E2E}"/>
              </a:ext>
            </a:extLst>
          </p:cNvPr>
          <p:cNvSpPr/>
          <p:nvPr/>
        </p:nvSpPr>
        <p:spPr>
          <a:xfrm>
            <a:off x="406400" y="4783012"/>
            <a:ext cx="828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,Bold" pitchFamily="2" charset="0"/>
              </a:rPr>
              <a:t>Since the reactive power depends of the angle of sine, it may be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positive (for capacitor) or negative (for inductor)</a:t>
            </a:r>
            <a:r>
              <a:rPr lang="en-US" dirty="0">
                <a:latin typeface="Times New Roman,Bold" pitchFamily="2" charset="0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50131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8559813-C0AD-C64D-A48A-D2AC76AA3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133" y="304800"/>
            <a:ext cx="5419734" cy="5966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78168AC5-EE96-C449-B729-B90CB8E854E5}"/>
              </a:ext>
            </a:extLst>
          </p:cNvPr>
          <p:cNvSpPr/>
          <p:nvPr/>
        </p:nvSpPr>
        <p:spPr>
          <a:xfrm>
            <a:off x="589084" y="1053868"/>
            <a:ext cx="7965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The volt-ampere or apparent power represents the maximum possible supply power by a source.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FD21D8B-741A-AA4C-A0EB-1AB1EE76C47B}"/>
              </a:ext>
            </a:extLst>
          </p:cNvPr>
          <p:cNvSpPr/>
          <p:nvPr/>
        </p:nvSpPr>
        <p:spPr>
          <a:xfrm>
            <a:off x="589084" y="1963840"/>
            <a:ext cx="796583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The apparent power can be obtained by combining the real and reactive power as follows: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3459A64-4702-7344-A02A-14F116E54E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133" y="3016808"/>
            <a:ext cx="5850987" cy="6463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0FD3B959-FDC1-B74A-8184-54C107432A5A}"/>
              </a:ext>
            </a:extLst>
          </p:cNvPr>
          <p:cNvSpPr/>
          <p:nvPr/>
        </p:nvSpPr>
        <p:spPr>
          <a:xfrm>
            <a:off x="819051" y="4188390"/>
            <a:ext cx="676708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apparent power is called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volt-ampere</a:t>
            </a:r>
            <a:r>
              <a:rPr 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85592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EDD522A-0383-5649-ADC9-7C7D2730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583" y="241299"/>
            <a:ext cx="3590648" cy="7069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E4758AC-23CA-B944-806A-987FBB4FE11E}"/>
              </a:ext>
            </a:extLst>
          </p:cNvPr>
          <p:cNvSpPr/>
          <p:nvPr/>
        </p:nvSpPr>
        <p:spPr>
          <a:xfrm>
            <a:off x="660399" y="1186302"/>
            <a:ext cx="785706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power, reactive power and apparent power can be represented by graphically as shown in the following figure which is called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 Triangle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83B1C00-0522-324E-B147-41FEDB8BA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467" y="2624667"/>
            <a:ext cx="4250266" cy="276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26492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39EA9C3-949F-E04E-8E46-984DCA7F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1750" y="372533"/>
            <a:ext cx="3594100" cy="6604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97C8304E-0ECF-104A-8A97-B09073A7F298}"/>
              </a:ext>
            </a:extLst>
          </p:cNvPr>
          <p:cNvSpPr/>
          <p:nvPr/>
        </p:nvSpPr>
        <p:spPr>
          <a:xfrm>
            <a:off x="541865" y="1032933"/>
            <a:ext cx="80094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</a:rPr>
              <a:t>Cosine </a:t>
            </a:r>
            <a:r>
              <a:rPr lang="en-US" sz="2000" i="1" dirty="0">
                <a:latin typeface="Symbol" pitchFamily="2" charset="2"/>
              </a:rPr>
              <a:t></a:t>
            </a:r>
            <a:r>
              <a:rPr lang="en-US" sz="2000" dirty="0">
                <a:latin typeface="Symbol" pitchFamily="2" charset="2"/>
              </a:rPr>
              <a:t> </a:t>
            </a:r>
            <a:r>
              <a:rPr lang="en-US" sz="2000" dirty="0">
                <a:latin typeface="Times New Roman" panose="02020603050405020304" pitchFamily="18" charset="0"/>
              </a:rPr>
              <a:t>(cos</a:t>
            </a:r>
            <a:r>
              <a:rPr lang="en-US" sz="2000" dirty="0">
                <a:latin typeface="Symbol" pitchFamily="2" charset="2"/>
              </a:rPr>
              <a:t></a:t>
            </a:r>
            <a:r>
              <a:rPr lang="en-US" sz="2000" dirty="0">
                <a:latin typeface="Times New Roman" panose="02020603050405020304" pitchFamily="18" charset="0"/>
              </a:rPr>
              <a:t>) which is a factor, by which volt-amperes are multiplied to give power, is called power factor. Power factor is always </a:t>
            </a:r>
            <a:r>
              <a:rPr lang="en-US" sz="2000" dirty="0">
                <a:latin typeface="Times New Roman,Bold" pitchFamily="2" charset="0"/>
              </a:rPr>
              <a:t>positive</a:t>
            </a:r>
            <a:r>
              <a:rPr lang="en-US" sz="2000" dirty="0">
                <a:latin typeface="Times New Roman" panose="02020603050405020304" pitchFamily="18" charset="0"/>
              </a:rPr>
              <a:t>. </a:t>
            </a:r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E75B7412-907D-0541-A2A2-147971349A40}"/>
              </a:ext>
            </a:extLst>
          </p:cNvPr>
          <p:cNvSpPr/>
          <p:nvPr/>
        </p:nvSpPr>
        <p:spPr>
          <a:xfrm>
            <a:off x="541865" y="1788069"/>
            <a:ext cx="33153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Power factor can be given by: 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8951E8-4C1B-764C-B121-FBCF2F6CC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6998" y="2247446"/>
            <a:ext cx="6299200" cy="9652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D726AA-31B4-964F-8086-0F35BF596353}"/>
              </a:ext>
            </a:extLst>
          </p:cNvPr>
          <p:cNvSpPr/>
          <p:nvPr/>
        </p:nvSpPr>
        <p:spPr>
          <a:xfrm>
            <a:off x="1803400" y="3344335"/>
            <a:ext cx="513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Physical Significance of Power Factor 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483891F-EBB1-364C-BD53-1EC53CCD5870}"/>
              </a:ext>
            </a:extLst>
          </p:cNvPr>
          <p:cNvSpPr/>
          <p:nvPr/>
        </p:nvSpPr>
        <p:spPr>
          <a:xfrm>
            <a:off x="685794" y="3789067"/>
            <a:ext cx="80094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</a:rPr>
              <a:t>Power factor represents how much of maximum possible supply power is utilized (or consumed by resistor). 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D076237E-F10B-1540-8E6A-14435F507171}"/>
              </a:ext>
            </a:extLst>
          </p:cNvPr>
          <p:cNvSpPr/>
          <p:nvPr/>
        </p:nvSpPr>
        <p:spPr>
          <a:xfrm>
            <a:off x="685795" y="4449692"/>
            <a:ext cx="80518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</a:rPr>
              <a:t>Suppose 0.5 power factor (</a:t>
            </a:r>
            <a:r>
              <a:rPr lang="en-US" sz="2000" dirty="0">
                <a:latin typeface="Times New Roman,Italic" pitchFamily="2" charset="0"/>
              </a:rPr>
              <a:t>i</a:t>
            </a:r>
            <a:r>
              <a:rPr lang="en-US" sz="2000" dirty="0">
                <a:latin typeface="Times New Roman" panose="02020603050405020304" pitchFamily="18" charset="0"/>
              </a:rPr>
              <a:t>.</a:t>
            </a:r>
            <a:r>
              <a:rPr lang="en-US" sz="2000" dirty="0">
                <a:latin typeface="Times New Roman,Italic" pitchFamily="2" charset="0"/>
              </a:rPr>
              <a:t>e</a:t>
            </a:r>
            <a:r>
              <a:rPr lang="en-US" sz="2000" dirty="0">
                <a:latin typeface="Times New Roman" panose="02020603050405020304" pitchFamily="18" charset="0"/>
              </a:rPr>
              <a:t>. 50% pf) of a circuit means that it will utilize only 50% of the apparent power whereas 0.8 power factor means 80% utilization of apparent power. 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</a:rPr>
              <a:t>For this reason, we wish that the power factor of the circuit to be near 1 (unity) as possible.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51050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4D7D1D7-1F3D-654B-B583-83C8658293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771650"/>
            <a:ext cx="8712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0867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225748C-0EAA-664C-96DD-9F02FFE11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0977"/>
            <a:ext cx="8801100" cy="1968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B904C4-CB14-7F4D-94D7-C976F732C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07" y="2184237"/>
            <a:ext cx="7239000" cy="647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E78C6B4-9E23-EE49-8609-477EFC6AF3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68" y="2843175"/>
            <a:ext cx="4787900" cy="63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49889EA7-F6E7-0F4D-96BD-9937D51F48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72" y="3536585"/>
            <a:ext cx="4203700" cy="381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423113B-CF71-3045-9F5B-D08CF04E4C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193" y="4035042"/>
            <a:ext cx="4203700" cy="381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766E3862-7FE9-D247-8AE4-A9961ECAA0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872" y="4474452"/>
            <a:ext cx="51054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3EA3D8B-446B-E043-9AEE-245EED5C4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7907" y="5223550"/>
            <a:ext cx="6210300" cy="673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7EDDD49B-054C-704E-8341-ED92EB55FE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83842" y="3048538"/>
            <a:ext cx="2243286" cy="217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026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xmlns="" Requires="a14"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id="{4D8597FD-24CF-F644-B6E1-40442DE5F66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352525" y="940969"/>
                <a:ext cx="7608761" cy="844287"/>
              </a:xfrm>
              <a:solidFill>
                <a:schemeClr val="bg1"/>
              </a:solidFill>
              <a:ln w="28575">
                <a:solidFill>
                  <a:srgbClr val="C00000"/>
                </a:solidFill>
              </a:ln>
            </p:spPr>
            <p:txBody>
              <a:bodyPr>
                <a:noAutofit/>
              </a:bodyPr>
              <a:lstStyle/>
              <a:p>
                <a:pPr algn="just"/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Example: The voltage of </a:t>
                </a:r>
                <a14:m>
                  <m:oMath xmlns:m="http://schemas.openxmlformats.org/officeDocument/2006/math">
                    <m:r>
                      <a:rPr lang="en-US" sz="135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d>
                      <m:dPr>
                        <m:ctrlP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  <m:r>
                      <a:rPr lang="en-US" sz="135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func>
                      <m:funcPr>
                        <m:ctrlP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 b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(314</m:t>
                        </m:r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−60°)</m:t>
                        </m:r>
                      </m:e>
                    </m:func>
                    <m:r>
                      <a:rPr lang="en-US" sz="135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35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applied to an impedance of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sz="1350" b="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8.66+</m:t>
                        </m:r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350" b="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5</m:t>
                        </m:r>
                      </m:e>
                    </m:d>
                    <m:r>
                      <m:rPr>
                        <m:sty m:val="p"/>
                      </m:rPr>
                      <a:rPr lang="el-GR" sz="135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1350" b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sz="135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sz="135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Calculate the apparent power, the power or active power, the reactive power, the power factor, the reactive factor, (ii) Draw the power triangle.</a:t>
                </a:r>
              </a:p>
            </p:txBody>
          </p:sp>
        </mc:Choice>
        <mc:Fallback>
          <p:sp>
            <p:nvSpPr>
              <p:cNvPr id="6" name="Titl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D8597FD-24CF-F644-B6E1-40442DE5F6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352525" y="940969"/>
                <a:ext cx="7608761" cy="844287"/>
              </a:xfrm>
              <a:blipFill>
                <a:blip r:embed="rId2"/>
                <a:stretch>
                  <a:fillRect/>
                </a:stretch>
              </a:blipFill>
              <a:ln w="28575"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1">
            <a:extLst>
              <a:ext uri="{FF2B5EF4-FFF2-40B4-BE49-F238E27FC236}">
                <a16:creationId xmlns:a16="http://schemas.microsoft.com/office/drawing/2014/main" xmlns="" id="{6D10EDCE-1978-B046-B43F-EEB8F3750420}"/>
              </a:ext>
            </a:extLst>
          </p:cNvPr>
          <p:cNvSpPr txBox="1">
            <a:spLocks/>
          </p:cNvSpPr>
          <p:nvPr/>
        </p:nvSpPr>
        <p:spPr>
          <a:xfrm>
            <a:off x="352525" y="259781"/>
            <a:ext cx="6320974" cy="492710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on Power Calculation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8" name="Title 5">
                <a:extLst>
                  <a:ext uri="{FF2B5EF4-FFF2-40B4-BE49-F238E27FC236}">
                    <a16:creationId xmlns:a16="http://schemas.microsoft.com/office/drawing/2014/main" id="{71A43FEE-4CCF-1A44-B9A6-A7928B3751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2525" y="2015837"/>
                <a:ext cx="5523534" cy="359304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txBody>
              <a:bodyPr vert="horz" lIns="68580" tIns="34290" rIns="68580" bIns="34290" rtlCol="0" anchor="b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just"/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Here, </a:t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=314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rad/s,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 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sub>
                    </m:sSub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=−60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endParaRPr lang="en-US" sz="1200" i="1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𝑽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12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∠−60°=70.7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∠−60° 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12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𝒁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8.66+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5</m:t>
                        </m:r>
                      </m:e>
                    </m:d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1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/>
                </a:r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∠30°</m:t>
                    </m:r>
                    <m:r>
                      <m:rPr>
                        <m:sty m:val="p"/>
                      </m:rPr>
                      <a:rPr lang="el-GR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𝑰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𝑍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70.7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∠−60°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en-US" sz="12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∠30°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=7.07</m:t>
                      </m:r>
                      <m:r>
                        <m:rPr>
                          <m:nor/>
                        </m:rPr>
                        <a:rPr lang="en-US" sz="1200" dirty="0">
                          <a:latin typeface="Times New Roman" panose="020206030504050203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∠−90°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𝐴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=−60° −</m:t>
                      </m:r>
                      <m:d>
                        <m:dPr>
                          <m:ctrlP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−90°</m:t>
                          </m:r>
                        </m:e>
                      </m:d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=30°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=70.7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 7.07=500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VA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=70.7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 7.07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30°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=433 </m:t>
                      </m:r>
                      <m:r>
                        <m:rPr>
                          <m:sty m:val="p"/>
                        </m:rPr>
                        <a:rPr lang="en-US" sz="120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W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𝑸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sSub>
                        <m:sSub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𝑟𝑚𝑠</m:t>
                          </m:r>
                        </m:sub>
                      </m:sSub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=70.7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× 7.07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30°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=250 </m:t>
                      </m:r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𝑉𝐴𝑅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𝑝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2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30°</m:t>
                          </m:r>
                          <m:r>
                            <m:rPr>
                              <m:nor/>
                            </m:rPr>
                            <a:rPr lang="en-US" sz="12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1200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sz="12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=0.866</m:t>
                      </m:r>
                    </m:oMath>
                  </m:oMathPara>
                </a14:m>
                <a:endParaRPr lang="en-US" sz="12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.=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unc>
                      <m:funcPr>
                        <m:ctrlP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20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r>
                          <a:rPr lang="en-US" sz="12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30°</m:t>
                        </m:r>
                        <m:r>
                          <m:rPr>
                            <m:nor/>
                          </m:rPr>
                          <a:rPr lang="en-US" sz="12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2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1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200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0.5</a:t>
                </a:r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itle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1A43FEE-4CCF-1A44-B9A6-A7928B3751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25" y="2015837"/>
                <a:ext cx="5523534" cy="3593040"/>
              </a:xfrm>
              <a:prstGeom prst="rect">
                <a:avLst/>
              </a:prstGeom>
              <a:blipFill>
                <a:blip r:embed="rId3"/>
                <a:stretch>
                  <a:fillRect l="-459" t="-704"/>
                </a:stretch>
              </a:blipFill>
              <a:ln w="28575"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474D23F3-6807-8F45-A6A5-6A3C9003219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76735" y="2654923"/>
            <a:ext cx="2292901" cy="1601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59591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3" descr="Image result for Content image"/>
          <p:cNvSpPr>
            <a:spLocks noChangeAspect="1" noChangeArrowheads="1"/>
          </p:cNvSpPr>
          <p:nvPr/>
        </p:nvSpPr>
        <p:spPr bwMode="auto">
          <a:xfrm>
            <a:off x="1259681" y="74890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2" name="Picture 8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429250" y="857251"/>
            <a:ext cx="2571750" cy="1174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F75297EF-4466-4DEC-849B-E2597A4DD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81" y="2153912"/>
            <a:ext cx="5960562" cy="305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0404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42385CE0-3C66-3649-B832-C9CDC6659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722" y="1452973"/>
            <a:ext cx="2941430" cy="23750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4B6BD58-DBAA-6848-AF69-8029A89B4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48" y="292376"/>
            <a:ext cx="7950200" cy="11049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3253117-0593-FC43-B04E-7CA79286D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848" y="1452973"/>
            <a:ext cx="4432300" cy="1367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A7CCD31-EBBD-7143-A6CE-91EC1AED2E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213" y="2804694"/>
            <a:ext cx="6430491" cy="322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40818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B722E1B9-6BE3-4571-8882-3B85E7D4D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907" y="3007520"/>
            <a:ext cx="6072188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417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1DE2680-B59B-5444-A361-69E439131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738717"/>
            <a:ext cx="85725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7388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454247F-997B-EC49-8753-1D4DA578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163" y="347133"/>
            <a:ext cx="8403674" cy="4614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2E6372-D929-7043-869B-486CF947B5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848" y="933587"/>
            <a:ext cx="5956300" cy="41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795BCC4-1553-CA48-8A8A-75AB5BE1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802" y="1390650"/>
            <a:ext cx="2654300" cy="88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53B4E08-571E-8543-94C8-E45F8BA9B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67" y="2590800"/>
            <a:ext cx="4546600" cy="1333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DDB0A9B-4D29-1443-8656-34BB7CEEBE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4837" y="933587"/>
            <a:ext cx="2159000" cy="1511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49F20FA-315D-D246-8B6D-97152165C0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050" y="2560228"/>
            <a:ext cx="2527300" cy="17018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BA9CAE9D-0297-AF45-A3CE-C3E63E6B4D25}"/>
              </a:ext>
            </a:extLst>
          </p:cNvPr>
          <p:cNvSpPr/>
          <p:nvPr/>
        </p:nvSpPr>
        <p:spPr>
          <a:xfrm>
            <a:off x="276686" y="4413114"/>
            <a:ext cx="86910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</a:rPr>
              <a:t>The phase difference between voltage across and current through a resistor is zero.</a:t>
            </a:r>
            <a:br>
              <a:rPr lang="en-US" sz="2000" dirty="0">
                <a:latin typeface="Times New Roman" panose="02020603050405020304" pitchFamily="18" charset="0"/>
              </a:rPr>
            </a:br>
            <a:endParaRPr lang="en-US" sz="2000" dirty="0">
              <a:latin typeface="Times New Roman" panose="02020603050405020304" pitchFamily="18" charset="0"/>
            </a:endParaRPr>
          </a:p>
          <a:p>
            <a:r>
              <a:rPr lang="en-US" sz="2000" dirty="0">
                <a:solidFill>
                  <a:srgbClr val="FF0000"/>
                </a:solidFill>
                <a:latin typeface="Times New Roman,BoldItalic" pitchFamily="2" charset="0"/>
              </a:rPr>
              <a:t>For a purely resistive element, the voltage across and the current through the element are in phase</a:t>
            </a:r>
            <a:r>
              <a:rPr lang="en-US" sz="2000" dirty="0">
                <a:latin typeface="Times New Roman" panose="02020603050405020304" pitchFamily="18" charset="0"/>
              </a:rPr>
              <a:t>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22323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2DE737F-461F-7749-A204-38FAEF2F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1666" y="108632"/>
            <a:ext cx="32004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7B86551-719B-524A-AE87-3A9A93308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16" y="625099"/>
            <a:ext cx="8467484" cy="12774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27A216-1A71-4B46-A48F-366A776B9C1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152400" y="1845361"/>
            <a:ext cx="3860800" cy="800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A721CB9-3E33-9642-917C-BD788F6A1A84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181081" y="3637085"/>
            <a:ext cx="4666226" cy="1079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E771651-7989-0D41-8D9F-DC829D5AEDE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881174" y="3715906"/>
            <a:ext cx="4109063" cy="731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2A336F8-8AE7-8E47-816B-7018A987404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572000" y="1826208"/>
            <a:ext cx="3860800" cy="80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5399467-658A-4F40-AAED-63478960425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116" y="4760279"/>
            <a:ext cx="7251699" cy="1079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3DB55AD6-96FD-2241-8D06-7A0F065F1B3E}"/>
              </a:ext>
            </a:extLst>
          </p:cNvPr>
          <p:cNvSpPr/>
          <p:nvPr/>
        </p:nvSpPr>
        <p:spPr>
          <a:xfrm>
            <a:off x="258418" y="2923876"/>
            <a:ext cx="85568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latin typeface="Times New Roman" panose="02020603050405020304" pitchFamily="18" charset="0"/>
              </a:rPr>
              <a:t>For resistive load, the power factor is 1 which called </a:t>
            </a:r>
            <a:r>
              <a:rPr lang="en-US" sz="2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unity power factor</a:t>
            </a:r>
            <a:r>
              <a:rPr lang="en-US" sz="2200" dirty="0">
                <a:latin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xmlns="" val="79667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FCFB0A4-FA30-D24D-8183-7A08BF546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33" y="294864"/>
            <a:ext cx="5022785" cy="28680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B532AFE-90FB-1A46-8935-6B1E2FF66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8387" y="294864"/>
            <a:ext cx="3063880" cy="26007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E18F326-3042-E541-A240-1308CE93AF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2" y="3282950"/>
            <a:ext cx="2956475" cy="23050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884F1582-71CD-3949-A399-F1DD02B2D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4033" y="3093097"/>
            <a:ext cx="29210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77938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106F17ED-F424-5F44-BCB5-D9BC0437E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48" y="286217"/>
            <a:ext cx="4902200" cy="2413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0A4633CD-AE69-5047-B6AC-9CC6BFE4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133" y="157925"/>
            <a:ext cx="2076714" cy="30826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28C986B-B0F6-5644-BF69-AE7279D05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685" y="3240547"/>
            <a:ext cx="3109647" cy="25688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602738E7-AAD1-C840-9DA5-76FE2F7FF0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6832" y="3337516"/>
            <a:ext cx="3159533" cy="256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5607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AAF28EA-24B5-F34C-A264-0A4E8608A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637117"/>
            <a:ext cx="84582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539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178E5B46-5720-468E-80E1-4DF40622B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99" y="1302207"/>
            <a:ext cx="7828670" cy="31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2017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EA77079-36BD-3D4A-A310-1F78385AD7A7}"/>
              </a:ext>
            </a:extLst>
          </p:cNvPr>
          <p:cNvSpPr txBox="1"/>
          <p:nvPr/>
        </p:nvSpPr>
        <p:spPr>
          <a:xfrm>
            <a:off x="1057030" y="417255"/>
            <a:ext cx="7029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Instantaneous Value to Phasor or Polar form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431F01EF-E938-C445-90AC-D4DBDC1C55DE}"/>
              </a:ext>
            </a:extLst>
          </p:cNvPr>
          <p:cNvSpPr/>
          <p:nvPr/>
        </p:nvSpPr>
        <p:spPr>
          <a:xfrm>
            <a:off x="1278439" y="535620"/>
            <a:ext cx="7482469" cy="4538545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xmlns="" val="419738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8C6A435B-B9C7-4C85-A63F-87B6642D4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757" y="2993232"/>
            <a:ext cx="6186488" cy="87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0865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42DF2B-CDB2-7747-ADBD-0B14F720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637117"/>
            <a:ext cx="84328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12324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9CE8EB3-3072-1D4C-BEEA-AFAA23FAD1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76" y="226484"/>
            <a:ext cx="84074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793EC5F-3A77-0E47-80FC-A0A4B8EC57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976" y="748224"/>
            <a:ext cx="5156200" cy="148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7CDBEE30-328F-CF47-92AA-A25BFEF069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976" y="2233047"/>
            <a:ext cx="48641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6F7B6CF4-3816-AF43-8551-90942FB0A9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384" y="2882936"/>
            <a:ext cx="4076700" cy="355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BA67EAD2-7004-104E-8508-2B0E803EAB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116" y="3312547"/>
            <a:ext cx="3784600" cy="4064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6A698F8-1BCB-4241-95D1-EB19D11E361B}"/>
              </a:ext>
            </a:extLst>
          </p:cNvPr>
          <p:cNvSpPr/>
          <p:nvPr/>
        </p:nvSpPr>
        <p:spPr>
          <a:xfrm>
            <a:off x="353384" y="3772437"/>
            <a:ext cx="51297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,Bold" pitchFamily="2" charset="0"/>
              </a:rPr>
              <a:t>Impedance of Inductor</a:t>
            </a:r>
            <a:r>
              <a:rPr lang="en-US" dirty="0">
                <a:latin typeface="Times New Roman" panose="02020603050405020304" pitchFamily="18" charset="0"/>
              </a:rPr>
              <a:t>, </a:t>
            </a:r>
            <a:r>
              <a:rPr lang="en-US" dirty="0">
                <a:latin typeface="Times New Roman,BoldItalic" pitchFamily="2" charset="0"/>
              </a:rPr>
              <a:t>Z </a:t>
            </a:r>
            <a:r>
              <a:rPr lang="en-US" dirty="0">
                <a:latin typeface="Symbol" pitchFamily="2" charset="2"/>
              </a:rPr>
              <a:t> </a:t>
            </a:r>
            <a:r>
              <a:rPr lang="en-US" dirty="0">
                <a:latin typeface="Times New Roman,BoldItalic" pitchFamily="2" charset="0"/>
              </a:rPr>
              <a:t>Z</a:t>
            </a:r>
            <a:r>
              <a:rPr lang="en-US" baseline="-25000" dirty="0">
                <a:latin typeface="Times New Roman,Italic" pitchFamily="2" charset="0"/>
              </a:rPr>
              <a:t>L</a:t>
            </a:r>
            <a:r>
              <a:rPr lang="en-US" dirty="0">
                <a:latin typeface="Times New Roman,Italic" pitchFamily="2" charset="0"/>
              </a:rPr>
              <a:t> </a:t>
            </a:r>
            <a:r>
              <a:rPr lang="en-US" dirty="0">
                <a:latin typeface="Symbol" pitchFamily="2" charset="2"/>
              </a:rPr>
              <a:t> </a:t>
            </a:r>
            <a:r>
              <a:rPr lang="en-US" dirty="0">
                <a:latin typeface="Times New Roman,Italic" pitchFamily="2" charset="0"/>
              </a:rPr>
              <a:t>X</a:t>
            </a:r>
            <a:r>
              <a:rPr lang="en-US" baseline="-25000" dirty="0">
                <a:latin typeface="Times New Roman,Italic" pitchFamily="2" charset="0"/>
              </a:rPr>
              <a:t>L</a:t>
            </a:r>
            <a:r>
              <a:rPr lang="en-US" dirty="0">
                <a:latin typeface="Times New Roman,Italic" pitchFamily="2" charset="0"/>
              </a:rPr>
              <a:t> </a:t>
            </a:r>
            <a:r>
              <a:rPr lang="en-US" dirty="0">
                <a:latin typeface="Symbol" pitchFamily="2" charset="2"/>
              </a:rPr>
              <a:t></a:t>
            </a:r>
            <a:r>
              <a:rPr lang="en-US" dirty="0">
                <a:latin typeface="Times New Roman" panose="02020603050405020304" pitchFamily="18" charset="0"/>
              </a:rPr>
              <a:t>90</a:t>
            </a:r>
            <a:r>
              <a:rPr lang="en-US" dirty="0">
                <a:latin typeface="Symbol" pitchFamily="2" charset="2"/>
              </a:rPr>
              <a:t>  </a:t>
            </a:r>
            <a:r>
              <a:rPr lang="en-US" dirty="0">
                <a:latin typeface="Times New Roman,Italic" pitchFamily="2" charset="0"/>
              </a:rPr>
              <a:t>j X</a:t>
            </a:r>
            <a:r>
              <a:rPr lang="en-US" baseline="-25000" dirty="0">
                <a:latin typeface="Times New Roman,Italic" pitchFamily="2" charset="0"/>
              </a:rPr>
              <a:t>L</a:t>
            </a:r>
            <a:r>
              <a:rPr lang="en-US" dirty="0">
                <a:latin typeface="Times New Roman,Italic" pitchFamily="2" charset="0"/>
              </a:rPr>
              <a:t> </a:t>
            </a:r>
            <a:r>
              <a:rPr lang="en-US" dirty="0">
                <a:latin typeface="Symbol" pitchFamily="2" charset="2"/>
              </a:rPr>
              <a:t>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07B778F1-2FA5-F648-9C64-DECA473ADD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6938" y="695590"/>
            <a:ext cx="2514600" cy="1739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6B3918A6-5B40-C844-9FEE-E53018C4A84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836559" y="2556897"/>
            <a:ext cx="2552307" cy="15049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A4119A28-FF76-6247-8040-C1E6680E0A19}"/>
              </a:ext>
            </a:extLst>
          </p:cNvPr>
          <p:cNvSpPr/>
          <p:nvPr/>
        </p:nvSpPr>
        <p:spPr>
          <a:xfrm>
            <a:off x="326976" y="4419060"/>
            <a:ext cx="601254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anose="02020603050405020304" pitchFamily="18" charset="0"/>
              </a:rPr>
              <a:t>The phase difference between voltage across and current through an inductor is 90º . </a:t>
            </a:r>
            <a:endParaRPr lang="en-US" dirty="0"/>
          </a:p>
          <a:p>
            <a:pPr algn="just"/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For a purely inductive element, the voltage leads the current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  <a:latin typeface="Times New Roman,BoldItalic" pitchFamily="2" charset="0"/>
              </a:rPr>
              <a:t>through the inductive element by 90º </a:t>
            </a:r>
            <a:r>
              <a:rPr lang="en-US" dirty="0">
                <a:latin typeface="Times New Roman" panose="02020603050405020304" pitchFamily="18" charset="0"/>
              </a:rPr>
              <a:t>. </a:t>
            </a:r>
            <a:r>
              <a:rPr lang="en-US" dirty="0">
                <a:latin typeface="Times New Roman,Bold" pitchFamily="2" charset="0"/>
              </a:rPr>
              <a:t>Or, </a:t>
            </a:r>
            <a:r>
              <a:rPr lang="en-US" dirty="0">
                <a:solidFill>
                  <a:srgbClr val="0000CC"/>
                </a:solidFill>
                <a:latin typeface="Times New Roman,BoldItalic" pitchFamily="2" charset="0"/>
              </a:rPr>
              <a:t>the current lags</a:t>
            </a:r>
            <a:r>
              <a:rPr lang="en-US" dirty="0"/>
              <a:t> </a:t>
            </a:r>
            <a:r>
              <a:rPr lang="en-US" dirty="0">
                <a:solidFill>
                  <a:srgbClr val="0000CC"/>
                </a:solidFill>
                <a:latin typeface="Times New Roman,BoldItalic" pitchFamily="2" charset="0"/>
              </a:rPr>
              <a:t>the voltage in an inductive element by 90º</a:t>
            </a:r>
            <a:r>
              <a:rPr lang="en-US" dirty="0">
                <a:latin typeface="Times New Roman" panose="02020603050405020304" pitchFamily="18" charset="0"/>
              </a:rPr>
              <a:t>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BF7534A3-A967-B44C-B1D8-88518D0FC7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82924" y="4289653"/>
            <a:ext cx="1968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94614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961F32E-4B04-EC4D-8F4C-7CEE1F8EA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540" y="451476"/>
            <a:ext cx="6021750" cy="27997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6B70B05-0539-3D46-A1B3-7C10AE9A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061" y="451475"/>
            <a:ext cx="2511789" cy="2188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24098A8-4F7B-974B-AEDB-96CCC0793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14" y="3408033"/>
            <a:ext cx="3462497" cy="237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029E0C9-8DDF-9943-B721-CC1608C9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23" y="3251199"/>
            <a:ext cx="2658533" cy="25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447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C80B08BE-42F8-8C47-BAB4-3C7DA34D7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134" y="2852384"/>
            <a:ext cx="3005666" cy="29172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B038B965-675B-BD4F-8F38-317BFF2CB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67" y="247649"/>
            <a:ext cx="5469162" cy="25124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4D03C02-3C92-D44F-AD04-7DCF41A12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400" y="247649"/>
            <a:ext cx="1854200" cy="23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DF79C4A-9B48-8E40-BAE6-12170D09F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775" y="2925232"/>
            <a:ext cx="3289008" cy="295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9918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A77190A5-BBD2-F14D-A003-F40AFBA9A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450850"/>
            <a:ext cx="8458200" cy="48387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="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038BDFF-22D5-BF4B-A652-1020D7CD8B85}"/>
                  </a:ext>
                </a:extLst>
              </p14:cNvPr>
              <p14:cNvContentPartPr/>
              <p14:nvPr/>
            </p14:nvContentPartPr>
            <p14:xfrm>
              <a:off x="8175400" y="5216813"/>
              <a:ext cx="237240" cy="102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xmlns="" xmlns:p14="http://schemas.microsoft.com/office/powerpoint/2010/main" id="{5038BDFF-22D5-BF4B-A652-1020D7CD8B8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2400" y="5153813"/>
                <a:ext cx="362880" cy="22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xmlns="" val="419355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E3D58ABC-A537-482B-B9A8-F3F3B869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5695" y="1742306"/>
            <a:ext cx="1994096" cy="4126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25703B-A732-4AE2-882A-71215E9CD3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2624504"/>
            <a:ext cx="7818120" cy="20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271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7D3D45C4-A6B2-8742-A8D6-976C23574B6E}"/>
              </a:ext>
            </a:extLst>
          </p:cNvPr>
          <p:cNvSpPr txBox="1"/>
          <p:nvPr/>
        </p:nvSpPr>
        <p:spPr>
          <a:xfrm>
            <a:off x="1676400" y="2133600"/>
            <a:ext cx="601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3">
                    <a:lumMod val="75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xmlns="" val="45584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7FF9E18-8032-F348-A1B2-A473372C0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93144"/>
            <a:ext cx="7581900" cy="1104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C32120E-690C-6D4E-8A60-84189CC77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962" y="1497439"/>
            <a:ext cx="5130800" cy="5969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970C56B3-EBF6-8642-9D54-DAD6DD87A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962" y="2270554"/>
            <a:ext cx="5130800" cy="59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361BC31-8710-BF47-9F14-F4AFEFBF2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676" y="3043669"/>
            <a:ext cx="5130800" cy="5969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xmlns="" id="{6C823F41-C765-FC49-8779-7E29BEA3B4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5662" y="3858490"/>
            <a:ext cx="60325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9593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2EB3637-616A-B64F-A523-747542640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" y="241300"/>
            <a:ext cx="7569200" cy="111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2B810E43-55D6-6D4E-AFED-282A4B144E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1550307"/>
            <a:ext cx="5016500" cy="54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3B8D72-215D-BF41-8CAB-E0714BE989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2192110"/>
            <a:ext cx="5016500" cy="54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EEE2C64A-D20F-0041-A518-4FDE6FF2E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400" y="2833913"/>
            <a:ext cx="7150100" cy="5461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5433F49F-D3EB-C846-B39B-6867FE85FA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3459386"/>
            <a:ext cx="4673600" cy="546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33BAFA06-B84E-4C41-8728-81454F871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1400" y="4213223"/>
            <a:ext cx="6896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799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F86AA7E-532C-DC45-9B6C-42DE23F8782A}"/>
              </a:ext>
            </a:extLst>
          </p:cNvPr>
          <p:cNvSpPr txBox="1"/>
          <p:nvPr/>
        </p:nvSpPr>
        <p:spPr>
          <a:xfrm>
            <a:off x="3228730" y="449912"/>
            <a:ext cx="1880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Impedance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A4E6E504-A201-9C44-AAC1-A31F5847C297}"/>
              </a:ext>
            </a:extLst>
          </p:cNvPr>
          <p:cNvSpPr/>
          <p:nvPr/>
        </p:nvSpPr>
        <p:spPr>
          <a:xfrm>
            <a:off x="780757" y="999207"/>
            <a:ext cx="74804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CC"/>
                </a:solidFill>
                <a:latin typeface="Times New Roman,Bold" pitchFamily="2" charset="0"/>
              </a:rPr>
              <a:t>According to ohm’s Law,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Impedance </a:t>
            </a:r>
            <a:r>
              <a:rPr lang="en-US" dirty="0">
                <a:latin typeface="Times New Roman" panose="02020603050405020304" pitchFamily="18" charset="0"/>
              </a:rPr>
              <a:t>is the ratio of voltage to current. The unit of impedance is </a:t>
            </a:r>
            <a:r>
              <a:rPr lang="en-US" dirty="0">
                <a:solidFill>
                  <a:srgbClr val="FF0000"/>
                </a:solidFill>
                <a:latin typeface="Times New Roman,Bold" pitchFamily="2" charset="0"/>
              </a:rPr>
              <a:t>ohm </a:t>
            </a:r>
            <a:r>
              <a:rPr lang="en-US" dirty="0">
                <a:latin typeface="Times New Roman" panose="02020603050405020304" pitchFamily="18" charset="0"/>
              </a:rPr>
              <a:t>[</a:t>
            </a:r>
            <a:r>
              <a:rPr lang="en-US" dirty="0">
                <a:latin typeface="Symbol" pitchFamily="2" charset="2"/>
              </a:rPr>
              <a:t></a:t>
            </a:r>
            <a:r>
              <a:rPr lang="en-US" dirty="0">
                <a:latin typeface="Times New Roman" panose="02020603050405020304" pitchFamily="18" charset="0"/>
              </a:rPr>
              <a:t>]. 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E1069026-BB27-BF47-BDCC-22B70042D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57" y="1779848"/>
            <a:ext cx="6388100" cy="1905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25C6C11-4F17-3841-82D3-192993868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830" y="3926097"/>
            <a:ext cx="4749800" cy="635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51A1595-30C4-C645-AC65-87F3889FA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001" y="4757041"/>
            <a:ext cx="3251200" cy="35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0ED2A1E4-95D1-4A42-82B4-FE7D15631D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1643" y="4125652"/>
            <a:ext cx="22987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3106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0C7058D-2E8A-4F4F-A952-0F190D6A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503464"/>
            <a:ext cx="8026400" cy="2247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2807669-BC53-4241-92B1-1CC6CC6B1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178629"/>
            <a:ext cx="80264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997071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IUB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AIUB" id="{AEC39250-232B-534C-BDF5-00561A224BF3}" vid="{73437CE8-6CFA-BF4A-8D4D-17F433C6FF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7553790A8DEC42B7A1CCD43E5A3538" ma:contentTypeVersion="8" ma:contentTypeDescription="Create a new document." ma:contentTypeScope="" ma:versionID="db3c972bee6fc596b5652ed9c39759bb">
  <xsd:schema xmlns:xsd="http://www.w3.org/2001/XMLSchema" xmlns:xs="http://www.w3.org/2001/XMLSchema" xmlns:p="http://schemas.microsoft.com/office/2006/metadata/properties" xmlns:ns2="364996f5-ba29-4a91-a323-6c6875f41cf0" targetNamespace="http://schemas.microsoft.com/office/2006/metadata/properties" ma:root="true" ma:fieldsID="bbfb91579e62a85859c007a2f8d3aed6" ns2:_="">
    <xsd:import namespace="364996f5-ba29-4a91-a323-6c6875f41c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4996f5-ba29-4a91-a323-6c6875f41cf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631286-104F-41CD-A6A9-3DA23B49BF7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8EDBB80-5FD4-4E87-BD6E-07526009FD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86D7AE-9B06-476C-A8B4-F962298912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64996f5-ba29-4a91-a323-6c6875f41c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AIUB</Template>
  <TotalTime>577</TotalTime>
  <Words>611</Words>
  <Application>Microsoft Macintosh PowerPoint</Application>
  <PresentationFormat>On-screen Show (4:3)</PresentationFormat>
  <Paragraphs>44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AIUB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 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Electrical Circuits Sec:   Finalterm Week: 7</dc:title>
  <dc:creator>shuvra.saha@aiub.edu</dc:creator>
  <cp:lastModifiedBy>USER</cp:lastModifiedBy>
  <cp:revision>139</cp:revision>
  <dcterms:created xsi:type="dcterms:W3CDTF">2020-03-07T14:50:24Z</dcterms:created>
  <dcterms:modified xsi:type="dcterms:W3CDTF">2020-09-03T10:15:50Z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0x010100277553790A8DEC42B7A1CCD43E5A3538</vt:lpwstr>
  </property>
</Properties>
</file>